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5066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76" r:id="rId8"/>
    <p:sldId id="262" r:id="rId9"/>
    <p:sldId id="263" r:id="rId10"/>
    <p:sldId id="264" r:id="rId11"/>
    <p:sldId id="277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4" r:id="rId20"/>
    <p:sldId id="279" r:id="rId21"/>
    <p:sldId id="280" r:id="rId22"/>
    <p:sldId id="281" r:id="rId23"/>
    <p:sldId id="282" r:id="rId24"/>
    <p:sldId id="278" r:id="rId25"/>
    <p:sldId id="273" r:id="rId26"/>
    <p:sldId id="27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835"/>
    <p:restoredTop sz="94643"/>
  </p:normalViewPr>
  <p:slideViewPr>
    <p:cSldViewPr snapToGrid="0" snapToObjects="1">
      <p:cViewPr varScale="1">
        <p:scale>
          <a:sx n="102" d="100"/>
          <a:sy n="102" d="100"/>
        </p:scale>
        <p:origin x="2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CB7DF79E-3D24-FD40-AA27-8C8BE387AE4F}" type="datetimeFigureOut">
              <a:rPr lang="en-US" smtClean="0"/>
              <a:t>4/20/18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934BF08C-569A-BA48-BE0F-9FBE2B456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7848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F79E-3D24-FD40-AA27-8C8BE387AE4F}" type="datetimeFigureOut">
              <a:rPr lang="en-US" smtClean="0"/>
              <a:t>4/20/18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F08C-569A-BA48-BE0F-9FBE2B456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04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F79E-3D24-FD40-AA27-8C8BE387AE4F}" type="datetimeFigureOut">
              <a:rPr lang="en-US" smtClean="0"/>
              <a:t>4/20/18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F08C-569A-BA48-BE0F-9FBE2B456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69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F79E-3D24-FD40-AA27-8C8BE387AE4F}" type="datetimeFigureOut">
              <a:rPr lang="en-US" smtClean="0"/>
              <a:t>4/20/18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F08C-569A-BA48-BE0F-9FBE2B456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865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F79E-3D24-FD40-AA27-8C8BE387AE4F}" type="datetimeFigureOut">
              <a:rPr lang="en-US" smtClean="0"/>
              <a:t>4/20/18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F08C-569A-BA48-BE0F-9FBE2B456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83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F79E-3D24-FD40-AA27-8C8BE387AE4F}" type="datetimeFigureOut">
              <a:rPr lang="en-US" smtClean="0"/>
              <a:t>4/20/18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F08C-569A-BA48-BE0F-9FBE2B456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584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F79E-3D24-FD40-AA27-8C8BE387AE4F}" type="datetimeFigureOut">
              <a:rPr lang="en-US" smtClean="0"/>
              <a:t>4/20/18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F08C-569A-BA48-BE0F-9FBE2B456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6613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F79E-3D24-FD40-AA27-8C8BE387AE4F}" type="datetimeFigureOut">
              <a:rPr lang="en-US" smtClean="0"/>
              <a:t>4/20/18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F08C-569A-BA48-BE0F-9FBE2B456ED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689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F79E-3D24-FD40-AA27-8C8BE387AE4F}" type="datetimeFigureOut">
              <a:rPr lang="en-US" smtClean="0"/>
              <a:t>4/20/18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F08C-569A-BA48-BE0F-9FBE2B456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3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F79E-3D24-FD40-AA27-8C8BE387AE4F}" type="datetimeFigureOut">
              <a:rPr lang="en-US" smtClean="0"/>
              <a:t>4/20/18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F08C-569A-BA48-BE0F-9FBE2B456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87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F79E-3D24-FD40-AA27-8C8BE387AE4F}" type="datetimeFigureOut">
              <a:rPr lang="en-US" smtClean="0"/>
              <a:t>4/20/18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F08C-569A-BA48-BE0F-9FBE2B456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51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F79E-3D24-FD40-AA27-8C8BE387AE4F}" type="datetimeFigureOut">
              <a:rPr lang="en-US" smtClean="0"/>
              <a:t>4/20/18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F08C-569A-BA48-BE0F-9FBE2B456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9935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F79E-3D24-FD40-AA27-8C8BE387AE4F}" type="datetimeFigureOut">
              <a:rPr lang="en-US" smtClean="0"/>
              <a:t>4/20/18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F08C-569A-BA48-BE0F-9FBE2B456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032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F79E-3D24-FD40-AA27-8C8BE387AE4F}" type="datetimeFigureOut">
              <a:rPr lang="en-US" smtClean="0"/>
              <a:t>4/20/18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F08C-569A-BA48-BE0F-9FBE2B456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77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F79E-3D24-FD40-AA27-8C8BE387AE4F}" type="datetimeFigureOut">
              <a:rPr lang="en-US" smtClean="0"/>
              <a:t>4/20/18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F08C-569A-BA48-BE0F-9FBE2B456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89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F79E-3D24-FD40-AA27-8C8BE387AE4F}" type="datetimeFigureOut">
              <a:rPr lang="en-US" smtClean="0"/>
              <a:t>4/20/18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F08C-569A-BA48-BE0F-9FBE2B456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38588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F79E-3D24-FD40-AA27-8C8BE387AE4F}" type="datetimeFigureOut">
              <a:rPr lang="en-US" smtClean="0"/>
              <a:t>4/20/18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BF08C-569A-BA48-BE0F-9FBE2B456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087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B7DF79E-3D24-FD40-AA27-8C8BE387AE4F}" type="datetimeFigureOut">
              <a:rPr lang="en-US" smtClean="0"/>
              <a:t>4/20/18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34BF08C-569A-BA48-BE0F-9FBE2B456E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9048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5067" r:id="rId1"/>
    <p:sldLayoutId id="2147485068" r:id="rId2"/>
    <p:sldLayoutId id="2147485069" r:id="rId3"/>
    <p:sldLayoutId id="2147485070" r:id="rId4"/>
    <p:sldLayoutId id="2147485071" r:id="rId5"/>
    <p:sldLayoutId id="2147485072" r:id="rId6"/>
    <p:sldLayoutId id="2147485073" r:id="rId7"/>
    <p:sldLayoutId id="2147485074" r:id="rId8"/>
    <p:sldLayoutId id="2147485075" r:id="rId9"/>
    <p:sldLayoutId id="2147485076" r:id="rId10"/>
    <p:sldLayoutId id="2147485077" r:id="rId11"/>
    <p:sldLayoutId id="2147485078" r:id="rId12"/>
    <p:sldLayoutId id="2147485079" r:id="rId13"/>
    <p:sldLayoutId id="2147485080" r:id="rId14"/>
    <p:sldLayoutId id="2147485081" r:id="rId15"/>
    <p:sldLayoutId id="2147485082" r:id="rId16"/>
    <p:sldLayoutId id="214748508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pocc.nais.org/Program-Archive" TargetMode="Externa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EA6E2-1D4A-F444-8E11-437A9D2BF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8000" dirty="0">
                <a:latin typeface="Garamond" panose="02020404030301010803" pitchFamily="18" charset="0"/>
              </a:rPr>
              <a:t>Asian Invasion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D6F7E3-2530-BF4A-B86D-F33A9EF18DA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Garamond" panose="02020404030301010803" pitchFamily="18" charset="0"/>
              </a:rPr>
              <a:t>Toward a Tsunami of APIDA Workshop Presenters</a:t>
            </a:r>
          </a:p>
        </p:txBody>
      </p:sp>
    </p:spTree>
    <p:extLst>
      <p:ext uri="{BB962C8B-B14F-4D97-AF65-F5344CB8AC3E}">
        <p14:creationId xmlns:p14="http://schemas.microsoft.com/office/powerpoint/2010/main" val="32408721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F0508-A8C9-1243-AB20-34A29F170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95" y="712921"/>
            <a:ext cx="10521537" cy="1032752"/>
          </a:xfrm>
        </p:spPr>
        <p:txBody>
          <a:bodyPr>
            <a:noAutofit/>
          </a:bodyPr>
          <a:lstStyle/>
          <a:p>
            <a:r>
              <a:rPr lang="en-US" sz="4400" dirty="0">
                <a:latin typeface="Garamond" panose="02020404030301010803" pitchFamily="18" charset="0"/>
              </a:rPr>
              <a:t>How Do I Come Up With an Idea?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64DA17A-4573-C84F-9562-E7C3C9D10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59626" y="2026041"/>
            <a:ext cx="9144000" cy="3590987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2000" cap="none" dirty="0">
                <a:latin typeface="Garamond" panose="02020404030301010803" pitchFamily="18" charset="0"/>
              </a:rPr>
              <a:t>What questions do you have?</a:t>
            </a:r>
          </a:p>
          <a:p>
            <a:pPr algn="l">
              <a:lnSpc>
                <a:spcPct val="150000"/>
              </a:lnSpc>
            </a:pPr>
            <a:r>
              <a:rPr lang="en-US" sz="2000" cap="none" dirty="0">
                <a:latin typeface="Garamond" panose="02020404030301010803" pitchFamily="18" charset="0"/>
              </a:rPr>
              <a:t>What personal experiences do you think others share with you?</a:t>
            </a:r>
          </a:p>
          <a:p>
            <a:pPr algn="l">
              <a:lnSpc>
                <a:spcPct val="150000"/>
              </a:lnSpc>
            </a:pPr>
            <a:r>
              <a:rPr lang="en-US" sz="2000" cap="none" dirty="0">
                <a:latin typeface="Garamond" panose="02020404030301010803" pitchFamily="18" charset="0"/>
              </a:rPr>
              <a:t>What would help other people?</a:t>
            </a:r>
          </a:p>
          <a:p>
            <a:pPr algn="l">
              <a:lnSpc>
                <a:spcPct val="150000"/>
              </a:lnSpc>
            </a:pPr>
            <a:r>
              <a:rPr lang="en-US" sz="2000" cap="none" dirty="0">
                <a:latin typeface="Garamond" panose="02020404030301010803" pitchFamily="18" charset="0"/>
              </a:rPr>
              <a:t>What is creative, timely, and original?</a:t>
            </a:r>
          </a:p>
          <a:p>
            <a:pPr algn="l">
              <a:lnSpc>
                <a:spcPct val="150000"/>
              </a:lnSpc>
            </a:pPr>
            <a:r>
              <a:rPr lang="en-US" sz="2000" cap="none" dirty="0">
                <a:latin typeface="Garamond" panose="02020404030301010803" pitchFamily="18" charset="0"/>
              </a:rPr>
              <a:t>What areas of Expertise do you possess? </a:t>
            </a:r>
          </a:p>
          <a:p>
            <a:pPr algn="l">
              <a:lnSpc>
                <a:spcPct val="150000"/>
              </a:lnSpc>
            </a:pPr>
            <a:r>
              <a:rPr lang="en-US" sz="2000" cap="none" dirty="0">
                <a:latin typeface="Garamond" panose="02020404030301010803" pitchFamily="18" charset="0"/>
              </a:rPr>
              <a:t>Who do you want to work with?</a:t>
            </a:r>
          </a:p>
        </p:txBody>
      </p:sp>
    </p:spTree>
    <p:extLst>
      <p:ext uri="{BB962C8B-B14F-4D97-AF65-F5344CB8AC3E}">
        <p14:creationId xmlns:p14="http://schemas.microsoft.com/office/powerpoint/2010/main" val="1272720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8220D-6EFE-914E-B059-F2986E84B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should I Work with other people?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6C332-9BDD-D64B-9CC2-ABF8449B3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Garamond" panose="02020404030301010803" pitchFamily="18" charset="0"/>
              </a:rPr>
              <a:t>Yes. Unless you really don’t want to.</a:t>
            </a:r>
          </a:p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</a:rPr>
              <a:t>Look at a conference proposal as an opportunity to collaborate, to work with new people, to seek answers to questions that challenge you. </a:t>
            </a:r>
          </a:p>
          <a:p>
            <a:pPr marL="0" indent="0">
              <a:buNone/>
            </a:pPr>
            <a:endParaRPr lang="en-US" sz="2400" dirty="0">
              <a:latin typeface="Garamond" panose="02020404030301010803" pitchFamily="18" charset="0"/>
            </a:endParaRPr>
          </a:p>
          <a:p>
            <a:r>
              <a:rPr lang="en-US" sz="2400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Collaboration is a fine way to go, and it doesn't have to look any one type of way. Reach out to people who are doing work you admire or are interested in.</a:t>
            </a:r>
            <a:r>
              <a:rPr lang="en-US" sz="2400" dirty="0"/>
              <a:t> </a:t>
            </a:r>
          </a:p>
          <a:p>
            <a:endParaRPr lang="en-US" sz="24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11027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2D97B-F29D-0841-9939-77A1355496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765903"/>
            <a:ext cx="9144000" cy="956020"/>
          </a:xfrm>
        </p:spPr>
        <p:txBody>
          <a:bodyPr>
            <a:normAutofit/>
          </a:bodyPr>
          <a:lstStyle/>
          <a:p>
            <a:r>
              <a:rPr lang="en-US" cap="small" dirty="0">
                <a:latin typeface="Garamond" panose="02020404030301010803" pitchFamily="18" charset="0"/>
              </a:rPr>
              <a:t>How Do I Find Collaborators?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187547-4F15-814D-A6BB-5B73EDC50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78811"/>
            <a:ext cx="9144000" cy="329571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en-US" sz="2800" cap="none" dirty="0">
                <a:latin typeface="Garamond" panose="02020404030301010803" pitchFamily="18" charset="0"/>
              </a:rPr>
              <a:t>Be Nice</a:t>
            </a:r>
          </a:p>
          <a:p>
            <a:pPr algn="l">
              <a:lnSpc>
                <a:spcPct val="150000"/>
              </a:lnSpc>
            </a:pPr>
            <a:r>
              <a:rPr lang="en-US" sz="2800" cap="none" dirty="0">
                <a:latin typeface="Garamond" panose="02020404030301010803" pitchFamily="18" charset="0"/>
              </a:rPr>
              <a:t>Ask your friends</a:t>
            </a:r>
          </a:p>
          <a:p>
            <a:pPr algn="l">
              <a:lnSpc>
                <a:spcPct val="150000"/>
              </a:lnSpc>
            </a:pPr>
            <a:r>
              <a:rPr lang="en-US" sz="2800" cap="none" dirty="0">
                <a:latin typeface="Garamond" panose="02020404030301010803" pitchFamily="18" charset="0"/>
              </a:rPr>
              <a:t>Ask your friends to ask their friends </a:t>
            </a:r>
          </a:p>
          <a:p>
            <a:pPr algn="l">
              <a:lnSpc>
                <a:spcPct val="150000"/>
              </a:lnSpc>
            </a:pPr>
            <a:r>
              <a:rPr lang="en-US" sz="2800" cap="none" dirty="0">
                <a:latin typeface="Garamond" panose="02020404030301010803" pitchFamily="18" charset="0"/>
              </a:rPr>
              <a:t>Network at smaller conferences and symposiums (like </a:t>
            </a:r>
            <a:r>
              <a:rPr lang="en-US" sz="2800" cap="none" dirty="0" err="1">
                <a:latin typeface="Garamond" panose="02020404030301010803" pitchFamily="18" charset="0"/>
              </a:rPr>
              <a:t>AsEA</a:t>
            </a:r>
            <a:r>
              <a:rPr lang="en-US" sz="2800" cap="none" dirty="0">
                <a:latin typeface="Garamond" panose="02020404030301010803" pitchFamily="18" charset="0"/>
              </a:rPr>
              <a:t>)</a:t>
            </a:r>
          </a:p>
          <a:p>
            <a:pPr algn="l">
              <a:lnSpc>
                <a:spcPct val="150000"/>
              </a:lnSpc>
            </a:pPr>
            <a:endParaRPr lang="en-US" sz="2800" cap="none" dirty="0">
              <a:latin typeface="Garamond" panose="02020404030301010803" pitchFamily="18" charset="0"/>
            </a:endParaRPr>
          </a:p>
          <a:p>
            <a:pPr algn="l">
              <a:lnSpc>
                <a:spcPct val="150000"/>
              </a:lnSpc>
            </a:pPr>
            <a:endParaRPr lang="en-US" sz="2800" cap="none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23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4024F-7C9F-2F44-B219-A6436E40B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1"/>
            <a:ext cx="4875212" cy="1656608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Garamond" panose="02020404030301010803" pitchFamily="18" charset="0"/>
              </a:rPr>
              <a:t>How Do I Write a </a:t>
            </a:r>
            <a:r>
              <a:rPr lang="en-US" sz="4000" dirty="0" err="1">
                <a:latin typeface="Garamond" panose="02020404030301010803" pitchFamily="18" charset="0"/>
              </a:rPr>
              <a:t>PoCC</a:t>
            </a:r>
            <a:r>
              <a:rPr lang="en-US" sz="4000" dirty="0">
                <a:latin typeface="Garamond" panose="02020404030301010803" pitchFamily="18" charset="0"/>
              </a:rPr>
              <a:t> Proposal?</a:t>
            </a:r>
          </a:p>
        </p:txBody>
      </p:sp>
      <p:pic>
        <p:nvPicPr>
          <p:cNvPr id="10" name="Picture Placeholder 9">
            <a:extLst>
              <a:ext uri="{FF2B5EF4-FFF2-40B4-BE49-F238E27FC236}">
                <a16:creationId xmlns:a16="http://schemas.microsoft.com/office/drawing/2014/main" id="{CE9DB4FF-22A6-DD48-8D51-72BF6852E3A7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963" t="926" b="699"/>
          <a:stretch/>
        </p:blipFill>
        <p:spPr>
          <a:xfrm>
            <a:off x="6773778" y="842211"/>
            <a:ext cx="4018547" cy="5416087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B5A0D3-4D30-304B-8728-7CEB4AB8E6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05694"/>
            <a:ext cx="4266602" cy="3752604"/>
          </a:xfrm>
        </p:spPr>
        <p:txBody>
          <a:bodyPr>
            <a:normAutofit/>
          </a:bodyPr>
          <a:lstStyle/>
          <a:p>
            <a:r>
              <a:rPr lang="en-US" sz="2200" b="1" dirty="0">
                <a:latin typeface="Garamond" panose="02020404030301010803" pitchFamily="18" charset="0"/>
              </a:rPr>
              <a:t>Explicitly Answer the Questions!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Garamond" panose="02020404030301010803" pitchFamily="18" charset="0"/>
              </a:rPr>
              <a:t>What is the relevance?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Garamond" panose="02020404030301010803" pitchFamily="18" charset="0"/>
              </a:rPr>
              <a:t>What is your approach?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Garamond" panose="02020404030301010803" pitchFamily="18" charset="0"/>
              </a:rPr>
              <a:t>How is it creative and innovative?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Garamond" panose="02020404030301010803" pitchFamily="18" charset="0"/>
              </a:rPr>
              <a:t>How does it demonstrate expertise?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Garamond" panose="02020404030301010803" pitchFamily="18" charset="0"/>
              </a:rPr>
              <a:t>What will be the impact? </a:t>
            </a:r>
          </a:p>
        </p:txBody>
      </p:sp>
    </p:spTree>
    <p:extLst>
      <p:ext uri="{BB962C8B-B14F-4D97-AF65-F5344CB8AC3E}">
        <p14:creationId xmlns:p14="http://schemas.microsoft.com/office/powerpoint/2010/main" val="2150416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6C494-1527-5948-87C3-D10B07FF4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Garamond" panose="02020404030301010803" pitchFamily="18" charset="0"/>
              </a:rPr>
              <a:t>Relevance</a:t>
            </a:r>
            <a:r>
              <a:rPr lang="en-US" sz="5400" dirty="0"/>
              <a:t>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9362F4-88F6-9341-ADC4-FF6D96DCB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16768"/>
            <a:ext cx="10131425" cy="29878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latin typeface="Garamond" panose="02020404030301010803" pitchFamily="18" charset="0"/>
              </a:rPr>
              <a:t>The proposed session should interface with the felt </a:t>
            </a:r>
            <a:r>
              <a:rPr lang="en-US" sz="3600" dirty="0">
                <a:solidFill>
                  <a:srgbClr val="FF0000"/>
                </a:solidFill>
                <a:latin typeface="Garamond" panose="02020404030301010803" pitchFamily="18" charset="0"/>
              </a:rPr>
              <a:t>needs, challenges, and opportunities in today’s schools, organizations, and society. </a:t>
            </a:r>
          </a:p>
        </p:txBody>
      </p:sp>
    </p:spTree>
    <p:extLst>
      <p:ext uri="{BB962C8B-B14F-4D97-AF65-F5344CB8AC3E}">
        <p14:creationId xmlns:p14="http://schemas.microsoft.com/office/powerpoint/2010/main" val="33026229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6B44B-6206-8D4B-8DCC-95899873E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Garamond" panose="02020404030301010803" pitchFamily="18" charset="0"/>
              </a:rPr>
              <a:t>Approach 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A9A04E-EACC-084E-8C2B-0282495D8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840832"/>
            <a:ext cx="10131425" cy="3072063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sz="2800" dirty="0">
                <a:latin typeface="Garamond" panose="02020404030301010803" pitchFamily="18" charset="0"/>
              </a:rPr>
              <a:t>The following should be </a:t>
            </a:r>
            <a:r>
              <a:rPr lang="en-US" sz="2800" dirty="0">
                <a:solidFill>
                  <a:srgbClr val="FF0000"/>
                </a:solidFill>
                <a:latin typeface="Garamond" panose="02020404030301010803" pitchFamily="18" charset="0"/>
              </a:rPr>
              <a:t>CLEAR</a:t>
            </a:r>
            <a:r>
              <a:rPr lang="en-US" sz="2800" dirty="0">
                <a:latin typeface="Garamond" panose="02020404030301010803" pitchFamily="18" charset="0"/>
              </a:rPr>
              <a:t>: the session </a:t>
            </a:r>
            <a:r>
              <a:rPr lang="en-US" sz="2800" dirty="0">
                <a:solidFill>
                  <a:srgbClr val="FF0000"/>
                </a:solidFill>
                <a:latin typeface="Garamond" panose="02020404030301010803" pitchFamily="18" charset="0"/>
              </a:rPr>
              <a:t>description</a:t>
            </a:r>
            <a:r>
              <a:rPr lang="en-US" sz="2800" dirty="0">
                <a:latin typeface="Garamond" panose="02020404030301010803" pitchFamily="18" charset="0"/>
              </a:rPr>
              <a:t> and </a:t>
            </a:r>
            <a:r>
              <a:rPr lang="en-US" sz="2800" dirty="0">
                <a:solidFill>
                  <a:srgbClr val="FF0000"/>
                </a:solidFill>
                <a:latin typeface="Garamond" panose="02020404030301010803" pitchFamily="18" charset="0"/>
              </a:rPr>
              <a:t>objectives</a:t>
            </a:r>
            <a:r>
              <a:rPr lang="en-US" sz="2800" dirty="0">
                <a:latin typeface="Garamond" panose="02020404030301010803" pitchFamily="18" charset="0"/>
              </a:rPr>
              <a:t>; how the session </a:t>
            </a:r>
            <a:r>
              <a:rPr lang="en-US" sz="2800" dirty="0">
                <a:solidFill>
                  <a:srgbClr val="FF0000"/>
                </a:solidFill>
                <a:latin typeface="Garamond" panose="02020404030301010803" pitchFamily="18" charset="0"/>
              </a:rPr>
              <a:t>adds value </a:t>
            </a:r>
            <a:r>
              <a:rPr lang="en-US" sz="2800" dirty="0">
                <a:latin typeface="Garamond" panose="02020404030301010803" pitchFamily="18" charset="0"/>
              </a:rPr>
              <a:t>to the conference and </a:t>
            </a:r>
            <a:r>
              <a:rPr lang="en-US" sz="2800" dirty="0">
                <a:solidFill>
                  <a:srgbClr val="FF0000"/>
                </a:solidFill>
                <a:latin typeface="Garamond" panose="02020404030301010803" pitchFamily="18" charset="0"/>
              </a:rPr>
              <a:t>serves attendees</a:t>
            </a:r>
            <a:r>
              <a:rPr lang="en-US" sz="2800" dirty="0">
                <a:latin typeface="Garamond" panose="02020404030301010803" pitchFamily="18" charset="0"/>
              </a:rPr>
              <a:t>; who the </a:t>
            </a:r>
            <a:r>
              <a:rPr lang="en-US" sz="2800" dirty="0">
                <a:solidFill>
                  <a:srgbClr val="FF0000"/>
                </a:solidFill>
                <a:latin typeface="Garamond" panose="02020404030301010803" pitchFamily="18" charset="0"/>
              </a:rPr>
              <a:t>target audience </a:t>
            </a:r>
            <a:r>
              <a:rPr lang="en-US" sz="2800" dirty="0">
                <a:latin typeface="Garamond" panose="02020404030301010803" pitchFamily="18" charset="0"/>
              </a:rPr>
              <a:t>is; what modes of </a:t>
            </a:r>
            <a:r>
              <a:rPr lang="en-US" sz="2800" dirty="0">
                <a:solidFill>
                  <a:srgbClr val="FF0000"/>
                </a:solidFill>
                <a:latin typeface="Garamond" panose="02020404030301010803" pitchFamily="18" charset="0"/>
              </a:rPr>
              <a:t>facilitation</a:t>
            </a:r>
            <a:r>
              <a:rPr lang="en-US" sz="2800" dirty="0">
                <a:latin typeface="Garamond" panose="02020404030301010803" pitchFamily="18" charset="0"/>
              </a:rPr>
              <a:t> the presenters will use; and what </a:t>
            </a:r>
            <a:r>
              <a:rPr lang="en-US" sz="2800" dirty="0">
                <a:solidFill>
                  <a:srgbClr val="FF0000"/>
                </a:solidFill>
                <a:latin typeface="Garamond" panose="02020404030301010803" pitchFamily="18" charset="0"/>
              </a:rPr>
              <a:t>takeaways</a:t>
            </a:r>
            <a:r>
              <a:rPr lang="en-US" sz="2800" dirty="0">
                <a:latin typeface="Garamond" panose="02020404030301010803" pitchFamily="18" charset="0"/>
              </a:rPr>
              <a:t> participants can expect. </a:t>
            </a:r>
          </a:p>
        </p:txBody>
      </p:sp>
    </p:spTree>
    <p:extLst>
      <p:ext uri="{BB962C8B-B14F-4D97-AF65-F5344CB8AC3E}">
        <p14:creationId xmlns:p14="http://schemas.microsoft.com/office/powerpoint/2010/main" val="18724097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C6FE3-87F7-6644-A9F1-6362BC7593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821" y="609600"/>
            <a:ext cx="11273590" cy="1456267"/>
          </a:xfrm>
        </p:spPr>
        <p:txBody>
          <a:bodyPr>
            <a:noAutofit/>
          </a:bodyPr>
          <a:lstStyle/>
          <a:p>
            <a:pPr algn="ctr"/>
            <a:r>
              <a:rPr lang="en-US" sz="5400" dirty="0">
                <a:latin typeface="Garamond" panose="02020404030301010803" pitchFamily="18" charset="0"/>
              </a:rPr>
              <a:t>Creativity and Innovation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200D43-325B-6144-8EAA-A3D4CF736B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73626"/>
            <a:ext cx="10131425" cy="19967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Garamond" panose="02020404030301010803" pitchFamily="18" charset="0"/>
              </a:rPr>
              <a:t>The session should bring to bear a </a:t>
            </a:r>
            <a:r>
              <a:rPr lang="en-US" sz="3200" dirty="0">
                <a:solidFill>
                  <a:srgbClr val="FF0000"/>
                </a:solidFill>
                <a:latin typeface="Garamond" panose="02020404030301010803" pitchFamily="18" charset="0"/>
              </a:rPr>
              <a:t>new</a:t>
            </a:r>
            <a:r>
              <a:rPr lang="en-US" sz="3200" dirty="0">
                <a:latin typeface="Garamond" panose="02020404030301010803" pitchFamily="18" charset="0"/>
              </a:rPr>
              <a:t> lens or perspective on its topic. </a:t>
            </a:r>
          </a:p>
        </p:txBody>
      </p:sp>
    </p:spTree>
    <p:extLst>
      <p:ext uri="{BB962C8B-B14F-4D97-AF65-F5344CB8AC3E}">
        <p14:creationId xmlns:p14="http://schemas.microsoft.com/office/powerpoint/2010/main" val="608163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DE06DF-B13B-C044-B4C5-1D6576945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Garamond" panose="02020404030301010803" pitchFamily="18" charset="0"/>
              </a:rPr>
              <a:t>Demonstrated Expertise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261130-CF3F-4B4D-8266-457C3F037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8"/>
            <a:ext cx="10131425" cy="3031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Garamond" panose="02020404030301010803" pitchFamily="18" charset="0"/>
              </a:rPr>
              <a:t>The session should present </a:t>
            </a:r>
            <a:r>
              <a:rPr lang="en-US" sz="3200" dirty="0">
                <a:solidFill>
                  <a:srgbClr val="FF0000"/>
                </a:solidFill>
                <a:latin typeface="Garamond" panose="02020404030301010803" pitchFamily="18" charset="0"/>
              </a:rPr>
              <a:t>original research</a:t>
            </a:r>
            <a:r>
              <a:rPr lang="en-US" sz="3200" dirty="0">
                <a:latin typeface="Garamond" panose="02020404030301010803" pitchFamily="18" charset="0"/>
              </a:rPr>
              <a:t>, applied knowledge of (others’) </a:t>
            </a:r>
            <a:r>
              <a:rPr lang="en-US" sz="3200" dirty="0">
                <a:solidFill>
                  <a:srgbClr val="FF0000"/>
                </a:solidFill>
                <a:latin typeface="Garamond" panose="02020404030301010803" pitchFamily="18" charset="0"/>
              </a:rPr>
              <a:t>recognized research or theory</a:t>
            </a:r>
            <a:r>
              <a:rPr lang="en-US" sz="3200" dirty="0">
                <a:latin typeface="Garamond" panose="02020404030301010803" pitchFamily="18" charset="0"/>
              </a:rPr>
              <a:t>, models or use of evidence-based practices, personal mastery, and/or reflective practice. </a:t>
            </a:r>
          </a:p>
        </p:txBody>
      </p:sp>
    </p:spTree>
    <p:extLst>
      <p:ext uri="{BB962C8B-B14F-4D97-AF65-F5344CB8AC3E}">
        <p14:creationId xmlns:p14="http://schemas.microsoft.com/office/powerpoint/2010/main" val="497287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97B35-5E22-5A47-BF4C-4700887B1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>
                <a:latin typeface="Garamond" panose="02020404030301010803" pitchFamily="18" charset="0"/>
              </a:rPr>
              <a:t>Impact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5A97E1-E5B7-5D45-A0DE-07172BAB9B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86446"/>
            <a:ext cx="10131425" cy="20810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Garamond" panose="02020404030301010803" pitchFamily="18" charset="0"/>
              </a:rPr>
              <a:t>The session should lend itself to </a:t>
            </a:r>
            <a:r>
              <a:rPr lang="en-US" sz="3200" dirty="0">
                <a:solidFill>
                  <a:srgbClr val="FF0000"/>
                </a:solidFill>
                <a:latin typeface="Garamond" panose="02020404030301010803" pitchFamily="18" charset="0"/>
              </a:rPr>
              <a:t>professional or personal application and change</a:t>
            </a:r>
            <a:r>
              <a:rPr lang="en-US" sz="3200" dirty="0">
                <a:latin typeface="Garamond" panose="02020404030301010803" pitchFamily="18" charset="0"/>
              </a:rPr>
              <a:t>. It should be designed to </a:t>
            </a:r>
            <a:r>
              <a:rPr lang="en-US" sz="3200" dirty="0">
                <a:solidFill>
                  <a:srgbClr val="FF0000"/>
                </a:solidFill>
                <a:latin typeface="Garamond" panose="02020404030301010803" pitchFamily="18" charset="0"/>
              </a:rPr>
              <a:t>encourage attendees to contemplate follow-up</a:t>
            </a:r>
            <a:r>
              <a:rPr lang="en-US" sz="3200" dirty="0">
                <a:latin typeface="Garamond" panose="02020404030301010803" pitchFamily="18" charset="0"/>
              </a:rPr>
              <a:t>, continued exploration, and action planning on various levels. </a:t>
            </a:r>
          </a:p>
        </p:txBody>
      </p:sp>
    </p:spTree>
    <p:extLst>
      <p:ext uri="{BB962C8B-B14F-4D97-AF65-F5344CB8AC3E}">
        <p14:creationId xmlns:p14="http://schemas.microsoft.com/office/powerpoint/2010/main" val="4168703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BE2B09-362A-6042-B585-34917F052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7" y="914400"/>
            <a:ext cx="4587236" cy="1870364"/>
          </a:xfrm>
        </p:spPr>
        <p:txBody>
          <a:bodyPr>
            <a:noAutofit/>
          </a:bodyPr>
          <a:lstStyle/>
          <a:p>
            <a:r>
              <a:rPr lang="en-US" sz="6000" dirty="0">
                <a:latin typeface="Garamond" panose="02020404030301010803" pitchFamily="18" charset="0"/>
              </a:rPr>
              <a:t>Do Your Research!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1F8B1C-1133-EB41-BDF9-51A2DD19B6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3597442"/>
            <a:ext cx="4911308" cy="1529338"/>
          </a:xfrm>
        </p:spPr>
        <p:txBody>
          <a:bodyPr/>
          <a:lstStyle/>
          <a:p>
            <a:r>
              <a:rPr lang="en-US" sz="2400" dirty="0">
                <a:latin typeface="Garamond" panose="02020404030301010803" pitchFamily="18" charset="0"/>
                <a:hlinkClick r:id="rId2"/>
              </a:rPr>
              <a:t>https://pocc.nais.org/Program-Archive</a:t>
            </a:r>
            <a:endParaRPr lang="en-US" sz="2400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  <a:p>
            <a:endParaRPr lang="en-US" dirty="0"/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9659D5A7-6760-FB4C-8591-DA4C8FF9183F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3"/>
          <a:srcRect l="510" r="723"/>
          <a:stretch/>
        </p:blipFill>
        <p:spPr>
          <a:xfrm>
            <a:off x="6244389" y="914400"/>
            <a:ext cx="5257800" cy="4714563"/>
          </a:xfrm>
          <a:prstGeom prst="roundRect">
            <a:avLst>
              <a:gd name="adj" fmla="val 3180"/>
            </a:avLst>
          </a:prstGeom>
        </p:spPr>
      </p:pic>
    </p:spTree>
    <p:extLst>
      <p:ext uri="{BB962C8B-B14F-4D97-AF65-F5344CB8AC3E}">
        <p14:creationId xmlns:p14="http://schemas.microsoft.com/office/powerpoint/2010/main" val="610288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FBF8A-7E96-7647-8CB2-E3F8A3764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cap="small" dirty="0">
                <a:latin typeface="Garamond" panose="02020404030301010803" pitchFamily="18" charset="0"/>
              </a:rPr>
              <a:t>Panelists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C845D-D460-7044-A0BE-03F12EB5C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Garamond" panose="02020404030301010803" pitchFamily="18" charset="0"/>
              </a:rPr>
              <a:t>Tim Rosenwong</a:t>
            </a:r>
          </a:p>
          <a:p>
            <a:pPr marL="0" indent="0">
              <a:buNone/>
            </a:pPr>
            <a:r>
              <a:rPr lang="en-US" sz="3200" dirty="0">
                <a:latin typeface="Garamond" panose="02020404030301010803" pitchFamily="18" charset="0"/>
              </a:rPr>
              <a:t>Drew Ishii</a:t>
            </a:r>
          </a:p>
          <a:p>
            <a:pPr marL="0" indent="0">
              <a:buNone/>
            </a:pPr>
            <a:r>
              <a:rPr lang="en-US" sz="3200" dirty="0" err="1">
                <a:latin typeface="Garamond" panose="02020404030301010803" pitchFamily="18" charset="0"/>
              </a:rPr>
              <a:t>Morika</a:t>
            </a:r>
            <a:r>
              <a:rPr lang="en-US" sz="3200" dirty="0">
                <a:latin typeface="Garamond" panose="02020404030301010803" pitchFamily="18" charset="0"/>
              </a:rPr>
              <a:t> </a:t>
            </a:r>
            <a:r>
              <a:rPr lang="en-US" sz="3200" dirty="0" err="1">
                <a:latin typeface="Garamond" panose="02020404030301010803" pitchFamily="18" charset="0"/>
              </a:rPr>
              <a:t>Tsujimura</a:t>
            </a:r>
            <a:endParaRPr lang="en-US" sz="32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r>
              <a:rPr lang="en-US" sz="3200" dirty="0" err="1">
                <a:latin typeface="Garamond" panose="02020404030301010803" pitchFamily="18" charset="0"/>
              </a:rPr>
              <a:t>Nayantara</a:t>
            </a:r>
            <a:r>
              <a:rPr lang="en-US" sz="3200" dirty="0">
                <a:latin typeface="Garamond" panose="02020404030301010803" pitchFamily="18" charset="0"/>
              </a:rPr>
              <a:t> </a:t>
            </a:r>
            <a:r>
              <a:rPr lang="en-US" sz="3200" dirty="0" err="1">
                <a:latin typeface="Garamond" panose="02020404030301010803" pitchFamily="18" charset="0"/>
              </a:rPr>
              <a:t>Mhatre</a:t>
            </a:r>
            <a:endParaRPr lang="en-US" sz="3200" dirty="0">
              <a:latin typeface="Garamond" panose="02020404030301010803" pitchFamily="18" charset="0"/>
            </a:endParaRPr>
          </a:p>
          <a:p>
            <a:endParaRPr lang="en-US" sz="32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21815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9D9C1-3085-194B-BBE7-4EE5AD8CD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493295"/>
            <a:ext cx="10131425" cy="1235688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Miscellaneous Advice I: Drew/Saber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4EFC0B-22E5-784D-B0A0-FFF6B72169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222638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50000"/>
              </a:lnSpc>
            </a:pPr>
            <a:r>
              <a:rPr lang="en-US" sz="2000" dirty="0">
                <a:latin typeface="Garamond" panose="02020404030301010803" pitchFamily="18" charset="0"/>
              </a:rPr>
              <a:t>Highlighting diversity within “Asian American” and acknowledging the void in Asians voices in the bigger picture of DEI work.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latin typeface="Garamond" panose="02020404030301010803" pitchFamily="18" charset="0"/>
              </a:rPr>
              <a:t>Addressing Model Minority Myth is tired for us in the know, but still lots of people have no idea what it is and believe it. 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latin typeface="Garamond" panose="02020404030301010803" pitchFamily="18" charset="0"/>
              </a:rPr>
              <a:t>A good proposal should feel a little scary where you worry about what you might say and how people might react.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latin typeface="Garamond" panose="02020404030301010803" pitchFamily="18" charset="0"/>
              </a:rPr>
              <a:t>Considering turning conference proposal and sessions into written pieces that can be shared digitally. It helps create a record of your ideas and help build a portfolio of writing that helps identify you as a deep thinker. </a:t>
            </a:r>
          </a:p>
          <a:p>
            <a:pPr lvl="0">
              <a:lnSpc>
                <a:spcPct val="150000"/>
              </a:lnSpc>
            </a:pPr>
            <a:endParaRPr lang="en-US" sz="2000" dirty="0">
              <a:latin typeface="Garamond" panose="02020404030301010803" pitchFamily="18" charset="0"/>
            </a:endParaRPr>
          </a:p>
          <a:p>
            <a:pPr>
              <a:lnSpc>
                <a:spcPct val="150000"/>
              </a:lnSpc>
            </a:pPr>
            <a:endParaRPr lang="en-US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4313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E4A32-C1FC-BA49-92B9-F4D4B5997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Miscellaneous Advice II: Drew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1C13D-BE32-9348-9CAB-74B965E23D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608584"/>
            <a:ext cx="10131425" cy="4912532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US" sz="2000" dirty="0">
                <a:latin typeface="Garamond" panose="02020404030301010803" pitchFamily="18" charset="0"/>
              </a:rPr>
              <a:t>Align with the conference strands and go from there. Decide on the title last or use a working title (don’t get hung up on it)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latin typeface="Garamond" panose="02020404030301010803" pitchFamily="18" charset="0"/>
              </a:rPr>
              <a:t>One approach, Use backwards planning. What do you want people to walk away with? Then work backwards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latin typeface="Garamond" panose="02020404030301010803" pitchFamily="18" charset="0"/>
              </a:rPr>
              <a:t>Work from/with bullet points and non-fully realized ideas of lists for a while, then the process will settle on some ideas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latin typeface="Garamond" panose="02020404030301010803" pitchFamily="18" charset="0"/>
              </a:rPr>
              <a:t>Write authoritatively, but not in generalizations that are unfounded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588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A3122-80C7-2647-A6F1-6EFCB6A33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930442"/>
          </a:xfrm>
        </p:spPr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Miscellaneous Advice III: 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78D888-3227-5A4C-8414-433525B9EA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73179"/>
            <a:ext cx="10527631" cy="381802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Garamond" panose="02020404030301010803" pitchFamily="18" charset="0"/>
              </a:rPr>
              <a:t>Don't get discouraged (even if you don't hear back for a long time, even if your proposal is rejected), keep trying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Garamond" panose="02020404030301010803" pitchFamily="18" charset="0"/>
              </a:rPr>
              <a:t>Cast a wide net in terms of the different conferences you are reaching out to. There are local and national conferences, subject-specific conferences, etc., and chances are, you are not overrepresented at any of them.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Garamond" panose="02020404030301010803" pitchFamily="18" charset="0"/>
              </a:rPr>
              <a:t>You can acknowledge imposter syndrome but know that we're all just figuring things out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Garamond" panose="02020404030301010803" pitchFamily="18" charset="0"/>
              </a:rPr>
              <a:t>Be prepared for who might be in the room and make plans to minimize derailment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3041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5D1F23-7A4C-994E-9DD5-092CC46CE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609600"/>
            <a:ext cx="10359188" cy="1456267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Garamond" panose="02020404030301010803" pitchFamily="18" charset="0"/>
              </a:rPr>
              <a:t>Miscellaneous Advice IV: </a:t>
            </a:r>
            <a:r>
              <a:rPr lang="en-US" sz="4000" dirty="0" err="1">
                <a:latin typeface="Garamond" panose="02020404030301010803" pitchFamily="18" charset="0"/>
              </a:rPr>
              <a:t>Nayantara</a:t>
            </a:r>
            <a:endParaRPr lang="en-US" sz="4000" dirty="0">
              <a:latin typeface="Garamond" panose="020204040303010108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15EB95-73C5-594C-BD6A-E7A7F46F3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latin typeface="Garamond" panose="02020404030301010803" pitchFamily="18" charset="0"/>
              </a:rPr>
              <a:t>As you might with anything, have someone who would not be involved look through your proposal (and your plan for what you do)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Garamond" panose="02020404030301010803" pitchFamily="18" charset="0"/>
              </a:rPr>
              <a:t>Be able to describe the workshop in a short, pithy paragraph that will get the attention of the reader (the committee and eventually attendees) and accurately state the outcomes or experience of the workshop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Garamond" panose="02020404030301010803" pitchFamily="18" charset="0"/>
              </a:rPr>
              <a:t>Potentially "workshop" your workshop at a smaller, local conference or at your own institution</a:t>
            </a:r>
          </a:p>
          <a:p>
            <a:pPr>
              <a:lnSpc>
                <a:spcPct val="150000"/>
              </a:lnSpc>
            </a:pPr>
            <a:endParaRPr lang="en-US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79301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DEBF6-8620-8546-87DD-06AAD440BE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latin typeface="Garamond" panose="02020404030301010803" pitchFamily="18" charset="0"/>
              </a:rPr>
              <a:t>What Are Your workshop Ideas?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E14BD-60B5-AD4E-AD9B-C3E9E55A0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61147"/>
            <a:ext cx="10708104" cy="2687053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Garamond" panose="02020404030301010803" pitchFamily="18" charset="0"/>
              </a:rPr>
              <a:t>Get into small groups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Garamond" panose="02020404030301010803" pitchFamily="18" charset="0"/>
              </a:rPr>
              <a:t>Take about five minutes and share some potential workshop ideas with each other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>
                <a:latin typeface="Garamond" panose="02020404030301010803" pitchFamily="18" charset="0"/>
              </a:rPr>
              <a:t>Reconvene and take advantage of the panelists’ experience and knowledge </a:t>
            </a:r>
          </a:p>
        </p:txBody>
      </p:sp>
    </p:spTree>
    <p:extLst>
      <p:ext uri="{BB962C8B-B14F-4D97-AF65-F5344CB8AC3E}">
        <p14:creationId xmlns:p14="http://schemas.microsoft.com/office/powerpoint/2010/main" val="38219177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25E3C8-E7D6-4D42-ABAA-D7E2999E88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505" y="1602257"/>
            <a:ext cx="11754853" cy="173261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>
                <a:latin typeface="Garamond" panose="02020404030301010803" pitchFamily="18" charset="0"/>
              </a:rPr>
              <a:t>What Do I Do Once I’m There?</a:t>
            </a:r>
          </a:p>
        </p:txBody>
      </p:sp>
    </p:spTree>
    <p:extLst>
      <p:ext uri="{BB962C8B-B14F-4D97-AF65-F5344CB8AC3E}">
        <p14:creationId xmlns:p14="http://schemas.microsoft.com/office/powerpoint/2010/main" val="38516318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0112C-515A-2C4C-861C-7FB9094C9A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55694"/>
            <a:ext cx="10515600" cy="1220041"/>
          </a:xfrm>
        </p:spPr>
        <p:txBody>
          <a:bodyPr>
            <a:normAutofit/>
          </a:bodyPr>
          <a:lstStyle/>
          <a:p>
            <a:pPr algn="ctr"/>
            <a:r>
              <a:rPr lang="en-US" sz="6000" cap="small" dirty="0">
                <a:latin typeface="Garamond" panose="02020404030301010803" pitchFamily="18" charset="0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850733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C39D6-9780-4D42-BD55-4F89E95B8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6770" y="18853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cap="small" dirty="0">
                <a:solidFill>
                  <a:schemeClr val="tx1"/>
                </a:solidFill>
                <a:latin typeface="Garamond" panose="02020404030301010803" pitchFamily="18" charset="0"/>
              </a:rPr>
              <a:t>History of APIDA Workshops at the People of Color Conference </a:t>
            </a:r>
          </a:p>
        </p:txBody>
      </p:sp>
    </p:spTree>
    <p:extLst>
      <p:ext uri="{BB962C8B-B14F-4D97-AF65-F5344CB8AC3E}">
        <p14:creationId xmlns:p14="http://schemas.microsoft.com/office/powerpoint/2010/main" val="2569923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02200-91A1-2B46-BD02-3B4DA4B98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Garamond" panose="02020404030301010803" pitchFamily="18" charset="0"/>
              </a:rPr>
              <a:t>APIDA People of Color Conference Workshops 2017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A0B7B-00D1-F84B-977C-8CAD99E45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7"/>
            <a:ext cx="10131425" cy="410435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Garamond" panose="02020404030301010803" pitchFamily="18" charset="0"/>
              </a:rPr>
              <a:t>Asians Behaving Critically (ABCs): Developing Resources for Asian-American Student Activists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Garamond" panose="02020404030301010803" pitchFamily="18" charset="0"/>
              </a:rPr>
              <a:t>How to be Asian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Garamond" panose="02020404030301010803" pitchFamily="18" charset="0"/>
              </a:rPr>
              <a:t>“Diversity” in the Literary Canon: Asian Representation in the Black/White Paradigm of Race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Garamond" panose="02020404030301010803" pitchFamily="18" charset="0"/>
              </a:rPr>
              <a:t>How Might We Support High School Students of Asian Descent: A Design Thinking Approach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Garamond" panose="02020404030301010803" pitchFamily="18" charset="0"/>
              </a:rPr>
              <a:t>The Thin Veil of Asian Privilege: Perspectives on Asian Identity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Garamond" panose="02020404030301010803" pitchFamily="18" charset="0"/>
              </a:rPr>
              <a:t>Beyond Black and White: Using Multiracial and Asian American Voices to Complicate the Racial Binary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Garamond" panose="02020404030301010803" pitchFamily="18" charset="0"/>
              </a:rPr>
              <a:t>Intersectionality, Immigration, Segregation: Exploring Asian-American and African-American Solidarity</a:t>
            </a:r>
          </a:p>
        </p:txBody>
      </p:sp>
    </p:spTree>
    <p:extLst>
      <p:ext uri="{BB962C8B-B14F-4D97-AF65-F5344CB8AC3E}">
        <p14:creationId xmlns:p14="http://schemas.microsoft.com/office/powerpoint/2010/main" val="2391045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C2930-9548-E044-88A1-0F349240F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Garamond" panose="02020404030301010803" pitchFamily="18" charset="0"/>
              </a:rPr>
              <a:t>APIDA People of Color Conference Workshops 2016</a:t>
            </a:r>
            <a:endParaRPr lang="en-US" sz="3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BEC143-16B6-0049-9CA9-203C607572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142068"/>
            <a:ext cx="10131425" cy="305557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Garamond" panose="02020404030301010803" pitchFamily="18" charset="0"/>
              </a:rPr>
              <a:t>(In)Visibility of Asian American and Asian Pacific Islander Students in Independent Schools: A Self-Study at San Francisco University High School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Garamond" panose="02020404030301010803" pitchFamily="18" charset="0"/>
              </a:rPr>
              <a:t>Supporting Our Asian American and Pacific Islander Students: Critical Race Theory, Affinity Groups, and More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Garamond" panose="02020404030301010803" pitchFamily="18" charset="0"/>
              </a:rPr>
              <a:t>“A Face Like Mine”: Structurally Including Asian Americans in Racial Justice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Garamond" panose="02020404030301010803" pitchFamily="18" charset="0"/>
              </a:rPr>
              <a:t>Asian Privilege and Its Discontents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Garamond" panose="02020404030301010803" pitchFamily="18" charset="0"/>
              </a:rPr>
              <a:t>Beyond Curry and Cows: Teaching South Asia</a:t>
            </a:r>
          </a:p>
        </p:txBody>
      </p:sp>
    </p:spTree>
    <p:extLst>
      <p:ext uri="{BB962C8B-B14F-4D97-AF65-F5344CB8AC3E}">
        <p14:creationId xmlns:p14="http://schemas.microsoft.com/office/powerpoint/2010/main" val="4059601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5E1DD-CF2F-A144-9665-299A99D6C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>
                <a:latin typeface="Garamond" panose="02020404030301010803" pitchFamily="18" charset="0"/>
              </a:rPr>
              <a:t>Workshops 2015, 2014, 2009, 2008, 2007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DB5EE-9379-C44E-87F9-37CBAABC62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71649"/>
            <a:ext cx="10515600" cy="440531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Garamond" panose="02020404030301010803" pitchFamily="18" charset="0"/>
              </a:rPr>
              <a:t>2015: Deconstructing Myths: Examining Inclusive Practices for Asian American Students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Garamond" panose="02020404030301010803" pitchFamily="18" charset="0"/>
              </a:rPr>
              <a:t>2014: Asian-American Transracial Adoptees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Garamond" panose="02020404030301010803" pitchFamily="18" charset="0"/>
              </a:rPr>
              <a:t>2009: Myth of the Model Minority: Supporting Pan-Asian Youth in Independent Schools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Garamond" panose="02020404030301010803" pitchFamily="18" charset="0"/>
              </a:rPr>
              <a:t>2008: “Yellow” Privilege: API Identity in the Diversity Dialogue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>
                <a:latin typeface="Garamond" panose="02020404030301010803" pitchFamily="18" charset="0"/>
              </a:rPr>
              <a:t>2007: What’s an Asian Indian to do in This Black and White World?</a:t>
            </a:r>
          </a:p>
          <a:p>
            <a:endParaRPr lang="en-US" sz="2000" dirty="0">
              <a:latin typeface="Garamond" panose="02020404030301010803" pitchFamily="18" charset="0"/>
            </a:endParaRPr>
          </a:p>
          <a:p>
            <a:endParaRPr lang="en-US" sz="20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en-US" sz="20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174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29120-D023-3441-A0D9-7F3FCC089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aramond" panose="02020404030301010803" pitchFamily="18" charset="0"/>
              </a:rPr>
              <a:t>Workshops 2013, 2012, 2011, 2010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202AA-2B09-B241-90D2-03B141AB46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09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0274A-B9BE-9B44-B282-B362CD72A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702" y="1573992"/>
            <a:ext cx="10515600" cy="2378076"/>
          </a:xfrm>
        </p:spPr>
        <p:txBody>
          <a:bodyPr/>
          <a:lstStyle/>
          <a:p>
            <a:pPr algn="ctr"/>
            <a:r>
              <a:rPr lang="en-US" cap="small" dirty="0">
                <a:latin typeface="Garamond" panose="02020404030301010803" pitchFamily="18" charset="0"/>
              </a:rPr>
              <a:t>How Do We Increase the Presence of APIDA Workshops at the </a:t>
            </a:r>
            <a:r>
              <a:rPr lang="en-US" cap="small" dirty="0" err="1">
                <a:latin typeface="Garamond" panose="02020404030301010803" pitchFamily="18" charset="0"/>
              </a:rPr>
              <a:t>PoCC</a:t>
            </a:r>
            <a:r>
              <a:rPr lang="en-US" cap="small" dirty="0">
                <a:latin typeface="Garamond" panose="02020404030301010803" pitchFamily="18" charset="0"/>
              </a:rPr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297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4B4DE-A54F-794F-BE58-194B44537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01857"/>
            <a:ext cx="10515600" cy="3502617"/>
          </a:xfrm>
        </p:spPr>
        <p:txBody>
          <a:bodyPr>
            <a:normAutofit/>
          </a:bodyPr>
          <a:lstStyle/>
          <a:p>
            <a:pPr algn="ctr"/>
            <a:r>
              <a:rPr lang="en-US" sz="20000" cap="small" dirty="0">
                <a:latin typeface="Garamond" panose="02020404030301010803" pitchFamily="18" charset="0"/>
              </a:rPr>
              <a:t>You!</a:t>
            </a:r>
            <a:endParaRPr lang="en-US" sz="20000" dirty="0"/>
          </a:p>
        </p:txBody>
      </p:sp>
    </p:spTree>
    <p:extLst>
      <p:ext uri="{BB962C8B-B14F-4D97-AF65-F5344CB8AC3E}">
        <p14:creationId xmlns:p14="http://schemas.microsoft.com/office/powerpoint/2010/main" val="10474595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{6F176010-F2EF-DA46-A5A4-2DC9EEDEC626}tf10001058</Template>
  <TotalTime>1671</TotalTime>
  <Words>1037</Words>
  <Application>Microsoft Macintosh PowerPoint</Application>
  <PresentationFormat>Widescreen</PresentationFormat>
  <Paragraphs>96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Calibri Light</vt:lpstr>
      <vt:lpstr>Garamond</vt:lpstr>
      <vt:lpstr>Times New Roman</vt:lpstr>
      <vt:lpstr>Celestial</vt:lpstr>
      <vt:lpstr>Asian Invasion</vt:lpstr>
      <vt:lpstr>Panelists</vt:lpstr>
      <vt:lpstr>History of APIDA Workshops at the People of Color Conference </vt:lpstr>
      <vt:lpstr>APIDA People of Color Conference Workshops 2017</vt:lpstr>
      <vt:lpstr>APIDA People of Color Conference Workshops 2016</vt:lpstr>
      <vt:lpstr>Workshops 2015, 2014, 2009, 2008, 2007</vt:lpstr>
      <vt:lpstr>Workshops 2013, 2012, 2011, 2010</vt:lpstr>
      <vt:lpstr>How Do We Increase the Presence of APIDA Workshops at the PoCC?</vt:lpstr>
      <vt:lpstr>You!</vt:lpstr>
      <vt:lpstr>How Do I Come Up With an Idea?</vt:lpstr>
      <vt:lpstr>should I Work with other people?</vt:lpstr>
      <vt:lpstr>How Do I Find Collaborators?</vt:lpstr>
      <vt:lpstr>How Do I Write a PoCC Proposal?</vt:lpstr>
      <vt:lpstr>Relevance </vt:lpstr>
      <vt:lpstr>Approach </vt:lpstr>
      <vt:lpstr>Creativity and Innovation</vt:lpstr>
      <vt:lpstr>Demonstrated Expertise</vt:lpstr>
      <vt:lpstr>Impact</vt:lpstr>
      <vt:lpstr>Do Your Research!</vt:lpstr>
      <vt:lpstr>Miscellaneous Advice I: Drew/Saber</vt:lpstr>
      <vt:lpstr>Miscellaneous Advice II: Drew</vt:lpstr>
      <vt:lpstr>Miscellaneous Advice III: Mo</vt:lpstr>
      <vt:lpstr>Miscellaneous Advice IV: Nayantara</vt:lpstr>
      <vt:lpstr>What Are Your workshop Ideas?</vt:lpstr>
      <vt:lpstr>What Do I Do Once I’m There?</vt:lpstr>
      <vt:lpstr>Questions?</vt:lpstr>
    </vt:vector>
  </TitlesOfParts>
  <Company/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Asian Invasion</dc:title>
  <dc:creator>Tim Rosenwong</dc:creator>
  <cp:lastModifiedBy>Microsoft Office User</cp:lastModifiedBy>
  <cp:revision>50</cp:revision>
  <dcterms:created xsi:type="dcterms:W3CDTF">2018-04-03T00:53:59Z</dcterms:created>
  <dcterms:modified xsi:type="dcterms:W3CDTF">2018-04-20T18:15:35Z</dcterms:modified>
</cp:coreProperties>
</file>